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95" r:id="rId13"/>
    <p:sldId id="296" r:id="rId14"/>
    <p:sldId id="297" r:id="rId15"/>
    <p:sldId id="298" r:id="rId16"/>
    <p:sldId id="299" r:id="rId17"/>
    <p:sldId id="300" r:id="rId18"/>
    <p:sldId id="290" r:id="rId19"/>
    <p:sldId id="301" r:id="rId20"/>
    <p:sldId id="302" r:id="rId21"/>
    <p:sldId id="303" r:id="rId22"/>
    <p:sldId id="304" r:id="rId23"/>
    <p:sldId id="305" r:id="rId24"/>
    <p:sldId id="29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AFE11-AEAB-4EE4-93AD-DB9DF3F454D2}" v="2" dt="2019-05-14T17:02:20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864170519639166"/>
          <c:y val="9.8770033463586551E-2"/>
          <c:w val="0.80836467727802652"/>
          <c:h val="0.81852623384893808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3532757962969302"/>
          <c:y val="0.11732845090323588"/>
          <c:w val="0.78642084882559327"/>
          <c:h val="0.79722703710701626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AT" dirty="0">
                <a:solidFill>
                  <a:schemeClr val="bg1"/>
                </a:solidFill>
              </a:rPr>
              <a:t>Heuristische Evaluierung: </a:t>
            </a:r>
            <a:r>
              <a:rPr lang="de-AT" dirty="0" err="1">
                <a:solidFill>
                  <a:schemeClr val="bg1"/>
                </a:solidFill>
              </a:rPr>
              <a:t>Expedia.at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e-AT" sz="2000" dirty="0">
                <a:solidFill>
                  <a:schemeClr val="bg1"/>
                </a:solidFill>
              </a:rPr>
              <a:t>Matthias Gsell, Daniel Lamprecht, Theresa Dietinger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4C3036-5FB8-8F4C-9454-40A6304D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168097"/>
            <a:ext cx="4047843" cy="11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1939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Übersicht</a:t>
            </a:r>
            <a:r>
              <a:rPr lang="de-DE" b="1" dirty="0"/>
              <a:t>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310" y="1716901"/>
            <a:ext cx="4936067" cy="4869160"/>
          </a:xfrm>
        </p:spPr>
        <p:txBody>
          <a:bodyPr>
            <a:normAutofit/>
          </a:bodyPr>
          <a:lstStyle/>
          <a:p>
            <a:r>
              <a:rPr lang="de-DE" sz="2400" dirty="0"/>
              <a:t>Positive Aspekte:</a:t>
            </a:r>
          </a:p>
          <a:p>
            <a:pPr lvl="1"/>
            <a:r>
              <a:rPr lang="de-DE" sz="1800" dirty="0"/>
              <a:t>Bedeutende positive Aspekte: 4</a:t>
            </a:r>
          </a:p>
          <a:p>
            <a:pPr lvl="1"/>
            <a:r>
              <a:rPr lang="de-DE" sz="1800" dirty="0" err="1"/>
              <a:t>Erwähnbare</a:t>
            </a:r>
            <a:r>
              <a:rPr lang="de-DE" sz="1800" dirty="0"/>
              <a:t> positive Aspekte: 5</a:t>
            </a:r>
          </a:p>
          <a:p>
            <a:pPr lvl="1"/>
            <a:r>
              <a:rPr lang="de-DE" sz="1800" dirty="0"/>
              <a:t>Unbedeutende positive Aspekte: 2</a:t>
            </a:r>
          </a:p>
          <a:p>
            <a:endParaRPr lang="de-DE" sz="2400" dirty="0"/>
          </a:p>
          <a:p>
            <a:r>
              <a:rPr lang="de-DE" sz="2400" dirty="0"/>
              <a:t>Heuristiken:</a:t>
            </a:r>
          </a:p>
          <a:p>
            <a:pPr lvl="1"/>
            <a:r>
              <a:rPr lang="de-DE" sz="1800" dirty="0"/>
              <a:t>Fehlervermeidung: 3</a:t>
            </a:r>
          </a:p>
          <a:p>
            <a:pPr lvl="1"/>
            <a:r>
              <a:rPr lang="de-DE" sz="1800" dirty="0"/>
              <a:t>Ästhetik und </a:t>
            </a:r>
            <a:r>
              <a:rPr lang="de-DE" sz="1800" dirty="0" err="1"/>
              <a:t>minmales</a:t>
            </a:r>
            <a:r>
              <a:rPr lang="de-DE" sz="1800" dirty="0"/>
              <a:t> Design: 3</a:t>
            </a:r>
          </a:p>
          <a:p>
            <a:pPr lvl="1"/>
            <a:r>
              <a:rPr lang="de-DE" sz="1800" dirty="0"/>
              <a:t>Erkennen ist besser als erinnern: 2</a:t>
            </a:r>
          </a:p>
          <a:p>
            <a:pPr lvl="1"/>
            <a:r>
              <a:rPr lang="de-DE" sz="1800" dirty="0"/>
              <a:t>Fehlermeldung: 1</a:t>
            </a:r>
          </a:p>
          <a:p>
            <a:pPr lvl="1"/>
            <a:r>
              <a:rPr lang="de-DE" sz="1800" dirty="0"/>
              <a:t>Hilfe und Dokumentation: 1</a:t>
            </a:r>
          </a:p>
          <a:p>
            <a:pPr lvl="1"/>
            <a:r>
              <a:rPr lang="de-DE" sz="1800" dirty="0"/>
              <a:t>Konsistenz: 1</a:t>
            </a:r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677148"/>
              </p:ext>
            </p:extLst>
          </p:nvPr>
        </p:nvGraphicFramePr>
        <p:xfrm>
          <a:off x="7053310" y="1716901"/>
          <a:ext cx="4936067" cy="4869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Negative Resultate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753B1-5148-4E6C-8712-7E9CB55F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Fehlermeldung Desktop-Version</a:t>
            </a:r>
          </a:p>
          <a:p>
            <a:r>
              <a:rPr lang="de-AT" sz="2000" dirty="0"/>
              <a:t>Last-Minute Flugdatum</a:t>
            </a:r>
          </a:p>
          <a:p>
            <a:r>
              <a:rPr lang="de-AT" sz="2000" dirty="0"/>
              <a:t>Ferienwohnung Reiseziel Fehlermeldung</a:t>
            </a:r>
          </a:p>
          <a:p>
            <a:r>
              <a:rPr lang="de-AT" sz="2000" dirty="0"/>
              <a:t>Auswahl nicht eindeutig zuzuordnen</a:t>
            </a:r>
          </a:p>
          <a:p>
            <a:r>
              <a:rPr lang="de-AT" sz="2000" dirty="0"/>
              <a:t>Falsche Fehlermeldung bei Flughafentransfer</a:t>
            </a:r>
          </a:p>
          <a:p>
            <a:r>
              <a:rPr lang="de-AT" sz="2000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Fehlermeldung Desktop-Version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83104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Füge Flug bei der Suche nach Hotel mit gleichen Abflugs- und Ankunftsort hinzu </a:t>
            </a:r>
            <a:r>
              <a:rPr lang="de-DE" sz="2000" dirty="0">
                <a:sym typeface="Wingdings" pitchFamily="2" charset="2"/>
              </a:rPr>
              <a:t> Fehlermeldung führt zu Desktop-Version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8F96C526-A103-3B49-BB42-2DDA03752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2" y="1027906"/>
            <a:ext cx="2784332" cy="49499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8ACE7-60A8-1D45-B5B0-7141413F963B}"/>
              </a:ext>
            </a:extLst>
          </p:cNvPr>
          <p:cNvSpPr txBox="1"/>
          <p:nvPr/>
        </p:nvSpPr>
        <p:spPr>
          <a:xfrm>
            <a:off x="8610602" y="5977830"/>
            <a:ext cx="2784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dirty="0"/>
              <a:t>n01-dl-ästhetik_desktop.mp4</a:t>
            </a:r>
            <a:endParaRPr lang="de-AT" sz="10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Last-Minute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66182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Abflugdatum muss in der Zukunft liegen </a:t>
            </a:r>
            <a:r>
              <a:rPr lang="de-DE" sz="2000" dirty="0">
                <a:sym typeface="Wingdings" pitchFamily="2" charset="2"/>
              </a:rPr>
              <a:t> User kann dennoch auch aktuellen Tag auswählen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Fehlervermeidung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B46EAD6F-4B85-D441-96E6-FDA323A44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0169" y="795553"/>
            <a:ext cx="2787586" cy="4955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645F9A2-2493-2D4F-BD15-83C4B4AC4679}"/>
              </a:ext>
            </a:extLst>
          </p:cNvPr>
          <p:cNvSpPr txBox="1"/>
          <p:nvPr/>
        </p:nvSpPr>
        <p:spPr>
          <a:xfrm>
            <a:off x="8180168" y="5862566"/>
            <a:ext cx="278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de-AT" sz="1000" dirty="0"/>
              <a:t>n02-dl-fehlervermeidung_lastminutedatum.mp4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5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Ferienwohnung Reiseziel Fehlermeldung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907156" cy="4154361"/>
          </a:xfrm>
        </p:spPr>
        <p:txBody>
          <a:bodyPr>
            <a:normAutofit/>
          </a:bodyPr>
          <a:lstStyle/>
          <a:p>
            <a:r>
              <a:rPr lang="de-DE" sz="2000" dirty="0"/>
              <a:t>Suche nach Ferienwohnung ohne Angabe eines Reiseziels </a:t>
            </a:r>
            <a:br>
              <a:rPr lang="de-DE" sz="2000" dirty="0"/>
            </a:br>
            <a:r>
              <a:rPr lang="de-DE" sz="2000" dirty="0">
                <a:sym typeface="Wingdings" pitchFamily="2" charset="2"/>
              </a:rPr>
              <a:t> „Reiseziel </a:t>
            </a:r>
            <a:r>
              <a:rPr lang="de-DE" sz="2000" dirty="0" err="1">
                <a:sym typeface="Wingdings" pitchFamily="2" charset="2"/>
              </a:rPr>
              <a:t>is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required</a:t>
            </a:r>
            <a:r>
              <a:rPr lang="de-DE" sz="2000" dirty="0">
                <a:sym typeface="Wingdings" pitchFamily="2" charset="2"/>
              </a:rPr>
              <a:t>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Fehlermeldungen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7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21C15419-B590-DA43-8542-160B3F305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670911" y="1690688"/>
            <a:ext cx="2502036" cy="444806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FEC59E-BDD4-8946-8B00-11D7C48055A8}"/>
              </a:ext>
            </a:extLst>
          </p:cNvPr>
          <p:cNvSpPr/>
          <p:nvPr/>
        </p:nvSpPr>
        <p:spPr>
          <a:xfrm>
            <a:off x="7670911" y="6252155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n03-dl-fehlermeldung_ferienwohnung.mp4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2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9" y="432719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Auswahl nicht eindeutig zuzuordnen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77520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Hinzufügen von Kindern bei Flüge </a:t>
            </a:r>
            <a:r>
              <a:rPr lang="de-DE" sz="2000" dirty="0">
                <a:sym typeface="Wingdings" pitchFamily="2" charset="2"/>
              </a:rPr>
              <a:t> Auswahl nicht kann nicht zugeordnet werden</a:t>
            </a:r>
          </a:p>
          <a:p>
            <a:pPr marL="0" indent="0">
              <a:buNone/>
            </a:pPr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Sprache des Benutzers verwenden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420478F4-7858-5C4C-BCA2-62B3948EF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F4C143A-7EA3-AA4B-9094-07B5180C8933}"/>
              </a:ext>
            </a:extLst>
          </p:cNvPr>
          <p:cNvSpPr/>
          <p:nvPr/>
        </p:nvSpPr>
        <p:spPr>
          <a:xfrm>
            <a:off x="8416582" y="5044201"/>
            <a:ext cx="16466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n04-mg-auswahl-kinder.png</a:t>
            </a:r>
            <a:endParaRPr lang="de-AT" sz="1000" dirty="0">
              <a:latin typeface="Arial" panose="020B0604020202020204" pitchFamily="34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51E7FA3-8A20-44D2-B9EA-D1E4F9654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6" t="64928" r="36353" b="11303"/>
          <a:stretch/>
        </p:blipFill>
        <p:spPr>
          <a:xfrm>
            <a:off x="6950361" y="1717676"/>
            <a:ext cx="4579045" cy="33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Falsche Fehlermeldung bei </a:t>
            </a:r>
            <a:r>
              <a:rPr lang="de-AT" b="1" dirty="0" err="1">
                <a:solidFill>
                  <a:srgbClr val="FFFFFF"/>
                </a:solidFill>
              </a:rPr>
              <a:t>Flughafentranser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00507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Flughafentransfer Hin- und Rückfahrt am </a:t>
            </a:r>
            <a:br>
              <a:rPr lang="de-DE" sz="2000" dirty="0"/>
            </a:br>
            <a:r>
              <a:rPr lang="de-DE" sz="2000" dirty="0"/>
              <a:t>selben Tag nicht möglich </a:t>
            </a:r>
            <a:r>
              <a:rPr lang="de-DE" sz="2000" dirty="0">
                <a:sym typeface="Wingdings" pitchFamily="2" charset="2"/>
              </a:rPr>
              <a:t> Fehlermeldung falsch:</a:t>
            </a:r>
            <a:r>
              <a:rPr lang="de-DE" sz="2000" i="1" dirty="0">
                <a:sym typeface="Wingdings" pitchFamily="2" charset="2"/>
              </a:rPr>
              <a:t> </a:t>
            </a:r>
            <a:br>
              <a:rPr lang="de-DE" sz="2000" i="1" dirty="0">
                <a:sym typeface="Wingdings" pitchFamily="2" charset="2"/>
              </a:rPr>
            </a:br>
            <a:r>
              <a:rPr lang="de-DE" sz="2000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Gute Fehlermeldung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302C9F-90B5-DF4D-A751-7E21D841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C59A57-0430-9542-86FF-0C3DC67D4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423D1B8-D11B-714C-9309-8B63FE5EEC49}"/>
              </a:ext>
            </a:extLst>
          </p:cNvPr>
          <p:cNvSpPr/>
          <p:nvPr/>
        </p:nvSpPr>
        <p:spPr>
          <a:xfrm>
            <a:off x="7772102" y="6317139"/>
            <a:ext cx="2020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n05-mg-falsche-fehlermeldung.png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Deals/Last Minute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502580" cy="4154361"/>
          </a:xfrm>
        </p:spPr>
        <p:txBody>
          <a:bodyPr>
            <a:normAutofit/>
          </a:bodyPr>
          <a:lstStyle/>
          <a:p>
            <a:pPr marL="285750" indent="-285750"/>
            <a:r>
              <a:rPr lang="de-DE" sz="2000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/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Konsistenz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Windows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6-TD-Deals">
            <a:hlinkClick r:id="" action="ppaction://media"/>
            <a:extLst>
              <a:ext uri="{FF2B5EF4-FFF2-40B4-BE49-F238E27FC236}">
                <a16:creationId xmlns:a16="http://schemas.microsoft.com/office/drawing/2014/main" id="{6ABE730A-E990-CB44-8288-24C884FE2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590" r="1654" b="2920"/>
          <a:stretch/>
        </p:blipFill>
        <p:spPr>
          <a:xfrm>
            <a:off x="4866611" y="1846090"/>
            <a:ext cx="6920144" cy="348128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A9E1A36-8B9D-604C-8A8C-50F17CE86652}"/>
              </a:ext>
            </a:extLst>
          </p:cNvPr>
          <p:cNvSpPr/>
          <p:nvPr/>
        </p:nvSpPr>
        <p:spPr>
          <a:xfrm>
            <a:off x="8167899" y="5545018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n06-TD-Deals.mp4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9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Positive </a:t>
            </a:r>
            <a:r>
              <a:rPr lang="de-AT" b="1" dirty="0" err="1">
                <a:solidFill>
                  <a:srgbClr val="FFFFFF"/>
                </a:solidFill>
              </a:rPr>
              <a:t>Resulate</a:t>
            </a:r>
            <a:endParaRPr lang="de-AT" b="1" dirty="0">
              <a:solidFill>
                <a:srgbClr val="FFFFFF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B32CE2-AFAA-4A53-AA20-E27FFF32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Gute Fehlermeldungen</a:t>
            </a:r>
          </a:p>
          <a:p>
            <a:r>
              <a:rPr lang="de-AT" sz="2000" dirty="0"/>
              <a:t>Hilfestellungen</a:t>
            </a:r>
          </a:p>
          <a:p>
            <a:r>
              <a:rPr lang="de-AT" sz="2000" dirty="0"/>
              <a:t>Fehlervermeidung Flugdatum</a:t>
            </a:r>
          </a:p>
          <a:p>
            <a:r>
              <a:rPr lang="de-AT" sz="2000" dirty="0"/>
              <a:t>Strukturierte Grundfunktionalitäten</a:t>
            </a:r>
          </a:p>
        </p:txBody>
      </p:sp>
    </p:spTree>
    <p:extLst>
      <p:ext uri="{BB962C8B-B14F-4D97-AF65-F5344CB8AC3E}">
        <p14:creationId xmlns:p14="http://schemas.microsoft.com/office/powerpoint/2010/main" val="158965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Gute Fehlermeldungen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7351642" cy="4154361"/>
          </a:xfrm>
        </p:spPr>
        <p:txBody>
          <a:bodyPr>
            <a:normAutofit/>
          </a:bodyPr>
          <a:lstStyle/>
          <a:p>
            <a:r>
              <a:rPr lang="de-AT" sz="2000" dirty="0"/>
              <a:t>Die Fehlermeldungen sind für alle Altersgruppen verständlich formuliert.</a:t>
            </a:r>
          </a:p>
          <a:p>
            <a:endParaRPr lang="de-DE" sz="2000" dirty="0"/>
          </a:p>
          <a:p>
            <a:pPr marL="0" lvl="0" indent="0">
              <a:buNone/>
            </a:pPr>
            <a:r>
              <a:rPr lang="de-AT" sz="2000" dirty="0"/>
              <a:t>Schweregrad: 3,67 </a:t>
            </a:r>
          </a:p>
          <a:p>
            <a:pPr marL="0" lvl="0" indent="0">
              <a:buNone/>
            </a:pPr>
            <a:r>
              <a:rPr lang="de-AT" sz="2000" dirty="0"/>
              <a:t>Heuristik: Gute Fehlermeldung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Windows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CD0FDA-C18F-504B-914A-A1C8CC01E7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/>
        </p:blipFill>
        <p:spPr bwMode="auto">
          <a:xfrm>
            <a:off x="8610602" y="1442132"/>
            <a:ext cx="2541008" cy="4365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59CE67F-C52A-354B-93E6-4759ADBD91A8}"/>
              </a:ext>
            </a:extLst>
          </p:cNvPr>
          <p:cNvSpPr/>
          <p:nvPr/>
        </p:nvSpPr>
        <p:spPr>
          <a:xfrm>
            <a:off x="9156520" y="5807630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p01-dl-fehlermeldung.png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</a:rPr>
              <a:t>Beschreibung der Website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Benutzerprofile</a:t>
            </a:r>
          </a:p>
          <a:p>
            <a:pPr lvl="1"/>
            <a:r>
              <a:rPr lang="de-AT" sz="2000" dirty="0" err="1">
                <a:solidFill>
                  <a:srgbClr val="FFFFFF"/>
                </a:solidFill>
              </a:rPr>
              <a:t>Personas</a:t>
            </a:r>
            <a:endParaRPr lang="de-AT" sz="2000" dirty="0">
              <a:solidFill>
                <a:srgbClr val="FFFFFF"/>
              </a:solidFill>
            </a:endParaRPr>
          </a:p>
          <a:p>
            <a:r>
              <a:rPr lang="de-AT" sz="2000" dirty="0">
                <a:solidFill>
                  <a:srgbClr val="FFFFFF"/>
                </a:solidFill>
              </a:rPr>
              <a:t>Evaluierungsumgebungen</a:t>
            </a:r>
          </a:p>
          <a:p>
            <a:r>
              <a:rPr lang="de-AT" sz="2000" dirty="0">
                <a:solidFill>
                  <a:srgbClr val="FFFFFF"/>
                </a:solidFill>
              </a:rPr>
              <a:t>Übersicht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Probleme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Positiven Aspekte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schwerwiegendsten Probleme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positivsten Aspekte</a:t>
            </a:r>
          </a:p>
          <a:p>
            <a:endParaRPr lang="de-A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Hilfestellungen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65913" cy="4154361"/>
          </a:xfrm>
        </p:spPr>
        <p:txBody>
          <a:bodyPr>
            <a:normAutofit/>
          </a:bodyPr>
          <a:lstStyle/>
          <a:p>
            <a:r>
              <a:rPr lang="de-AT" sz="2000" dirty="0"/>
              <a:t>Übersichtliche Darstellung von Hilfestellungen und Erklärungen.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Schweregrad: 3,67 </a:t>
            </a:r>
          </a:p>
          <a:p>
            <a:pPr marL="0" indent="0">
              <a:buNone/>
            </a:pPr>
            <a:r>
              <a:rPr lang="de-AT" sz="2000" dirty="0"/>
              <a:t>Heuristik: Hilfe und Dokumentation</a:t>
            </a:r>
          </a:p>
          <a:p>
            <a:pPr marL="0" indent="0">
              <a:buNone/>
            </a:pPr>
            <a:r>
              <a:rPr lang="de-AT" sz="2000" dirty="0"/>
              <a:t>Browser: Chrome</a:t>
            </a:r>
          </a:p>
          <a:p>
            <a:pPr marL="0" indent="0">
              <a:buNone/>
            </a:pPr>
            <a:r>
              <a:rPr lang="de-AT" sz="2000" dirty="0"/>
              <a:t>Betriebssystem: Windows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, Monitor, Computer, Laptop enthält.&#10;&#10;Automatisch generierte Beschreibung">
            <a:extLst>
              <a:ext uri="{FF2B5EF4-FFF2-40B4-BE49-F238E27FC236}">
                <a16:creationId xmlns:a16="http://schemas.microsoft.com/office/drawing/2014/main" id="{755E8709-526F-7440-A466-D2C5C4CBDD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4474" r="-137" b="4573"/>
          <a:stretch/>
        </p:blipFill>
        <p:spPr bwMode="auto">
          <a:xfrm>
            <a:off x="4974895" y="1709007"/>
            <a:ext cx="6838950" cy="35433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5343B8-75F6-824B-8AD5-B9D6EF811FB2}"/>
              </a:ext>
            </a:extLst>
          </p:cNvPr>
          <p:cNvSpPr/>
          <p:nvPr/>
        </p:nvSpPr>
        <p:spPr>
          <a:xfrm>
            <a:off x="7505825" y="5483228"/>
            <a:ext cx="1069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p02-TD-Hilfe.png</a:t>
            </a:r>
          </a:p>
        </p:txBody>
      </p:sp>
    </p:spTree>
    <p:extLst>
      <p:ext uri="{BB962C8B-B14F-4D97-AF65-F5344CB8AC3E}">
        <p14:creationId xmlns:p14="http://schemas.microsoft.com/office/powerpoint/2010/main" val="92765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Fehlervermeidung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404428" cy="4154361"/>
          </a:xfrm>
        </p:spPr>
        <p:txBody>
          <a:bodyPr>
            <a:normAutofit/>
          </a:bodyPr>
          <a:lstStyle/>
          <a:p>
            <a:pPr lvl="0"/>
            <a:r>
              <a:rPr lang="de-AT" sz="2000" dirty="0"/>
              <a:t>Das Abflugdatum kann nicht vor dem Ankunftsdatum liegen.</a:t>
            </a:r>
          </a:p>
          <a:p>
            <a:pPr lvl="0"/>
            <a:endParaRPr lang="de-AT" sz="2000" dirty="0"/>
          </a:p>
          <a:p>
            <a:pPr marL="0" lvl="0" indent="0">
              <a:buNone/>
            </a:pPr>
            <a:r>
              <a:rPr lang="de-AT" sz="2000" dirty="0"/>
              <a:t>Schweregrad: 3,33 </a:t>
            </a:r>
          </a:p>
          <a:p>
            <a:pPr marL="0" lvl="0" indent="0">
              <a:buNone/>
            </a:pPr>
            <a:r>
              <a:rPr lang="de-AT" sz="2000" dirty="0"/>
              <a:t>Heuristik: Fehlervermeidung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iOS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p03-dl-fehlervermeidung_datepicker">
            <a:hlinkClick r:id="" action="ppaction://media"/>
            <a:extLst>
              <a:ext uri="{FF2B5EF4-FFF2-40B4-BE49-F238E27FC236}">
                <a16:creationId xmlns:a16="http://schemas.microsoft.com/office/drawing/2014/main" id="{A6201880-AB42-8444-A12A-7869C37EC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1073" y="1531938"/>
            <a:ext cx="2612827" cy="46450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71FFC08-B2D9-FD4B-98DF-55C2E3B232CD}"/>
              </a:ext>
            </a:extLst>
          </p:cNvPr>
          <p:cNvSpPr/>
          <p:nvPr/>
        </p:nvSpPr>
        <p:spPr>
          <a:xfrm>
            <a:off x="8390302" y="6246654"/>
            <a:ext cx="23743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p03-dl-fehlervermeidung_datepicker.mp4</a:t>
            </a:r>
          </a:p>
        </p:txBody>
      </p:sp>
    </p:spTree>
    <p:extLst>
      <p:ext uri="{BB962C8B-B14F-4D97-AF65-F5344CB8AC3E}">
        <p14:creationId xmlns:p14="http://schemas.microsoft.com/office/powerpoint/2010/main" val="19213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Strukturierte Grundfunktionalitäten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590261"/>
            <a:ext cx="10515598" cy="4680997"/>
          </a:xfrm>
        </p:spPr>
        <p:txBody>
          <a:bodyPr>
            <a:normAutofit fontScale="47500" lnSpcReduction="20000"/>
          </a:bodyPr>
          <a:lstStyle/>
          <a:p>
            <a:pPr marL="285750" indent="-285750"/>
            <a:r>
              <a:rPr lang="de-DE" sz="4200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Bilder ergänzen Text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z.B.: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Flüge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Hin- und Rückflug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Nur Hinflug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Mehrere Reiseziele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Hotels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Flug + Hotel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Pauschalreisen </a:t>
            </a:r>
          </a:p>
          <a:p>
            <a:pPr marL="285750" indent="-285750"/>
            <a:endParaRPr lang="de-DE" sz="4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Positivität: 3,00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Betriebssystem: iOS</a:t>
            </a:r>
            <a:endParaRPr lang="de-DE" sz="4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7F4DF5-D106-0247-AA7B-FCF204F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77" y="1336571"/>
            <a:ext cx="2724564" cy="48436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10E28D-13AD-E64E-8302-506CCFE30A80}"/>
              </a:ext>
            </a:extLst>
          </p:cNvPr>
          <p:cNvSpPr/>
          <p:nvPr/>
        </p:nvSpPr>
        <p:spPr>
          <a:xfrm>
            <a:off x="9070375" y="6271259"/>
            <a:ext cx="1199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p04-dl-ästhetik.png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9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Auslegung auf die Zielgruppe</a:t>
            </a:r>
          </a:p>
          <a:p>
            <a:r>
              <a:rPr lang="de-DE" sz="2000" dirty="0"/>
              <a:t>Desktop VS Mobile</a:t>
            </a:r>
          </a:p>
          <a:p>
            <a:r>
              <a:rPr lang="de-DE" sz="2000" dirty="0"/>
              <a:t>Allgemein Positives</a:t>
            </a:r>
          </a:p>
          <a:p>
            <a:r>
              <a:rPr lang="de-DE" sz="2000" dirty="0"/>
              <a:t>Allgemein Negatives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8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615" y="2764556"/>
            <a:ext cx="55275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86759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Beschreibung der Website: </a:t>
            </a:r>
            <a:r>
              <a:rPr lang="de-DE" b="1" dirty="0" err="1">
                <a:solidFill>
                  <a:srgbClr val="FFFFFF"/>
                </a:solidFill>
              </a:rPr>
              <a:t>www.expedia.at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Webportal zum Buchen von Reisen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Buchen von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Hotel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Flug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Mietwagen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Preise verschiedener Angebotskombinationen vergleichen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Reisen im dienstlichen und im Privatbereich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Altersgruppe: variiert sehr stark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Zwischen 18 und 60 Jahre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Benutzerprofile speziell: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Lastminute/Deals: jüngere Personen mit engem Budget </a:t>
            </a:r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 günstige Schnäppchen finden</a:t>
            </a:r>
          </a:p>
          <a:p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Siehe </a:t>
            </a:r>
            <a:r>
              <a:rPr lang="de-DE" sz="2000" dirty="0" err="1">
                <a:solidFill>
                  <a:srgbClr val="FFFFFF"/>
                </a:solidFill>
                <a:sym typeface="Wingdings" pitchFamily="2" charset="2"/>
              </a:rPr>
              <a:t>Personas</a:t>
            </a:r>
            <a:endParaRPr lang="de-DE" sz="2000" dirty="0">
              <a:solidFill>
                <a:srgbClr val="FFFFFF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„Life </a:t>
            </a:r>
            <a:r>
              <a:rPr lang="de-AT" i="1" dirty="0" err="1">
                <a:solidFill>
                  <a:schemeClr val="bg1"/>
                </a:solidFill>
              </a:rPr>
              <a:t>is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short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stay</a:t>
            </a:r>
            <a:r>
              <a:rPr lang="de-AT" i="1" dirty="0">
                <a:solidFill>
                  <a:schemeClr val="bg1"/>
                </a:solidFill>
              </a:rPr>
              <a:t> at </a:t>
            </a:r>
            <a:r>
              <a:rPr lang="de-AT" i="1" dirty="0" err="1">
                <a:solidFill>
                  <a:schemeClr val="bg1"/>
                </a:solidFill>
              </a:rPr>
              <a:t>home</a:t>
            </a:r>
            <a:r>
              <a:rPr lang="de-AT" i="1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Long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times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672101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10182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>
                <a:solidFill>
                  <a:schemeClr val="bg1"/>
                </a:solidFill>
              </a:rPr>
              <a:t>„</a:t>
            </a:r>
            <a:r>
              <a:rPr lang="en-US" sz="1600" i="1" dirty="0">
                <a:solidFill>
                  <a:schemeClr val="bg1"/>
                </a:solidFill>
              </a:rPr>
              <a:t>In every walk with nature, one receives far more than he seeks.”</a:t>
            </a:r>
            <a:endParaRPr lang="de-AT" sz="1600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Broaden</a:t>
            </a:r>
            <a:r>
              <a:rPr lang="de-AT" dirty="0"/>
              <a:t> </a:t>
            </a:r>
            <a:r>
              <a:rPr lang="de-AT" dirty="0" err="1"/>
              <a:t>horizon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 As </a:t>
            </a:r>
            <a:r>
              <a:rPr lang="de-AT" dirty="0" err="1"/>
              <a:t>he‘s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young</a:t>
            </a:r>
            <a:r>
              <a:rPr lang="de-AT" dirty="0"/>
              <a:t>, he </a:t>
            </a:r>
            <a:r>
              <a:rPr lang="de-AT" dirty="0" err="1"/>
              <a:t>has</a:t>
            </a:r>
            <a:r>
              <a:rPr lang="de-AT" dirty="0"/>
              <a:t> a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budget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travelling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65012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</a:t>
            </a:r>
            <a:r>
              <a:rPr lang="en-US" i="1" dirty="0">
                <a:solidFill>
                  <a:schemeClr val="bg1"/>
                </a:solidFill>
              </a:rPr>
              <a:t>The most important thing in the world is family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and love”</a:t>
            </a:r>
            <a:endParaRPr lang="de-AT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great</a:t>
            </a:r>
            <a:r>
              <a:rPr lang="de-AT" dirty="0"/>
              <a:t> time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family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983823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1181328" cy="168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10910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86281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9"/>
            <a:ext cx="10515598" cy="4486274"/>
          </a:xfrm>
        </p:spPr>
        <p:txBody>
          <a:bodyPr>
            <a:normAutofit fontScale="92500" lnSpcReduction="10000"/>
          </a:bodyPr>
          <a:lstStyle/>
          <a:p>
            <a:r>
              <a:rPr lang="de-DE" sz="2200" b="1" dirty="0">
                <a:solidFill>
                  <a:srgbClr val="FFFFFF"/>
                </a:solidFill>
              </a:rPr>
              <a:t>Theresa </a:t>
            </a:r>
            <a:r>
              <a:rPr lang="de-DE" sz="2200" b="1" dirty="0" err="1">
                <a:solidFill>
                  <a:srgbClr val="FFFFFF"/>
                </a:solidFill>
              </a:rPr>
              <a:t>Dietinger</a:t>
            </a:r>
            <a:endParaRPr lang="de-DE" sz="2200" b="1" dirty="0">
              <a:solidFill>
                <a:srgbClr val="FFFFFF"/>
              </a:solidFill>
            </a:endParaRP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Acer </a:t>
            </a:r>
            <a:r>
              <a:rPr lang="de-DE" sz="1900" dirty="0" err="1">
                <a:solidFill>
                  <a:srgbClr val="FFFFFF"/>
                </a:solidFill>
              </a:rPr>
              <a:t>Aspire</a:t>
            </a:r>
            <a:r>
              <a:rPr lang="de-DE" sz="1900" dirty="0">
                <a:solidFill>
                  <a:srgbClr val="FFFFFF"/>
                </a:solidFill>
              </a:rPr>
              <a:t> V13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Windows 10 Home 1803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Ja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Mathias Gsell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MacBook Pro 13“ 2018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</a:t>
            </a:r>
            <a:r>
              <a:rPr lang="de-DE" sz="1900" dirty="0" err="1">
                <a:solidFill>
                  <a:srgbClr val="FFFFFF"/>
                </a:solidFill>
              </a:rPr>
              <a:t>macOS</a:t>
            </a:r>
            <a:r>
              <a:rPr lang="de-DE" sz="1900" dirty="0">
                <a:solidFill>
                  <a:srgbClr val="FFFFFF"/>
                </a:solidFill>
              </a:rPr>
              <a:t> </a:t>
            </a:r>
            <a:r>
              <a:rPr lang="de-DE" sz="1900" dirty="0" err="1">
                <a:solidFill>
                  <a:srgbClr val="FFFFFF"/>
                </a:solidFill>
              </a:rPr>
              <a:t>Mojave</a:t>
            </a:r>
            <a:r>
              <a:rPr lang="de-DE" sz="1900" dirty="0">
                <a:solidFill>
                  <a:srgbClr val="FFFFFF"/>
                </a:solidFill>
              </a:rPr>
              <a:t> 10.14.4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Safari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Daniel Lamprecht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iPhone 7 Plus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iOS 12.2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80" y="393316"/>
            <a:ext cx="10395044" cy="1325563"/>
          </a:xfrm>
        </p:spPr>
        <p:txBody>
          <a:bodyPr>
            <a:normAutofit/>
          </a:bodyPr>
          <a:lstStyle/>
          <a:p>
            <a:r>
              <a:rPr lang="de-DE" b="1" dirty="0"/>
              <a:t>Übersicht </a:t>
            </a:r>
            <a:r>
              <a:rPr lang="de-DE" b="1" dirty="0">
                <a:solidFill>
                  <a:srgbClr val="FFFFFF"/>
                </a:solidFill>
              </a:rPr>
              <a:t>über</a:t>
            </a:r>
            <a:r>
              <a:rPr lang="de-DE" b="1" dirty="0"/>
              <a:t>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82" y="1887792"/>
            <a:ext cx="6032552" cy="4576891"/>
          </a:xfrm>
        </p:spPr>
        <p:txBody>
          <a:bodyPr>
            <a:normAutofit fontScale="92500" lnSpcReduction="10000"/>
          </a:bodyPr>
          <a:lstStyle/>
          <a:p>
            <a:r>
              <a:rPr lang="de-DE" sz="2600" dirty="0"/>
              <a:t>Probleme</a:t>
            </a:r>
          </a:p>
          <a:p>
            <a:pPr lvl="1"/>
            <a:r>
              <a:rPr lang="de-DE" sz="1900" dirty="0"/>
              <a:t>Erhebliche Probleme: 6</a:t>
            </a:r>
          </a:p>
          <a:p>
            <a:pPr lvl="1"/>
            <a:r>
              <a:rPr lang="de-DE" sz="1900" dirty="0"/>
              <a:t>Kleine Probleme: 18</a:t>
            </a:r>
          </a:p>
          <a:p>
            <a:pPr lvl="1"/>
            <a:r>
              <a:rPr lang="de-DE" sz="1900" dirty="0"/>
              <a:t>Unbedeutende Probleme: 10</a:t>
            </a:r>
          </a:p>
          <a:p>
            <a:r>
              <a:rPr lang="de-DE" sz="2600" dirty="0"/>
              <a:t>Heuristiken</a:t>
            </a:r>
          </a:p>
          <a:p>
            <a:pPr lvl="1"/>
            <a:r>
              <a:rPr lang="de-DE" sz="1900" dirty="0"/>
              <a:t>Fehlervermeidung: 7</a:t>
            </a:r>
          </a:p>
          <a:p>
            <a:pPr lvl="1"/>
            <a:r>
              <a:rPr lang="de-DE" sz="1900" dirty="0"/>
              <a:t>Konsistenz: 7</a:t>
            </a:r>
          </a:p>
          <a:p>
            <a:pPr lvl="1"/>
            <a:r>
              <a:rPr lang="de-DE" sz="1900" dirty="0"/>
              <a:t>Sprache des Benutzers: 5</a:t>
            </a:r>
          </a:p>
          <a:p>
            <a:pPr lvl="1"/>
            <a:r>
              <a:rPr lang="de-DE" sz="1900" dirty="0"/>
              <a:t>Fehlermeldungen: 4</a:t>
            </a:r>
          </a:p>
          <a:p>
            <a:pPr lvl="1"/>
            <a:r>
              <a:rPr lang="de-DE" sz="1900" dirty="0"/>
              <a:t>Rückmeldung des Systemzustands: 4</a:t>
            </a:r>
          </a:p>
          <a:p>
            <a:pPr lvl="1"/>
            <a:r>
              <a:rPr lang="de-DE" sz="1900" dirty="0"/>
              <a:t>Umkehrbare Aktionen: 3</a:t>
            </a:r>
          </a:p>
          <a:p>
            <a:pPr lvl="1"/>
            <a:r>
              <a:rPr lang="de-DE" sz="1900" dirty="0"/>
              <a:t>Ästhetik und minimales Design: 2</a:t>
            </a:r>
          </a:p>
          <a:p>
            <a:pPr lvl="1"/>
            <a:r>
              <a:rPr lang="de-DE" sz="1900" dirty="0"/>
              <a:t>Erkennen ist besser als erinnern: 1</a:t>
            </a:r>
          </a:p>
          <a:p>
            <a:pPr lvl="1"/>
            <a:r>
              <a:rPr lang="de-DE" sz="1900" dirty="0"/>
              <a:t>Durch </a:t>
            </a:r>
            <a:r>
              <a:rPr lang="de-DE" sz="1900" dirty="0" err="1"/>
              <a:t>AdBlocker</a:t>
            </a:r>
            <a:r>
              <a:rPr lang="de-DE" sz="1900" dirty="0"/>
              <a:t> verursacht: 1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134450"/>
              </p:ext>
            </p:extLst>
          </p:nvPr>
        </p:nvGraphicFramePr>
        <p:xfrm>
          <a:off x="7146478" y="1653311"/>
          <a:ext cx="4661985" cy="481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Macintosh PowerPoint</Application>
  <PresentationFormat>Breitbild</PresentationFormat>
  <Paragraphs>267</Paragraphs>
  <Slides>24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Agenda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Resulate</vt:lpstr>
      <vt:lpstr>Gute Fehlermeldungen</vt:lpstr>
      <vt:lpstr>Hilfestellungen</vt:lpstr>
      <vt:lpstr>Fehlervermeidung Flugdatum</vt:lpstr>
      <vt:lpstr>Strukturierte Grundfunktionalitäten</vt:lpstr>
      <vt:lpstr>Fazit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Daniel Lamprecht</dc:creator>
  <cp:lastModifiedBy>Daniel Lamprecht</cp:lastModifiedBy>
  <cp:revision>12</cp:revision>
  <dcterms:created xsi:type="dcterms:W3CDTF">2019-05-14T10:31:44Z</dcterms:created>
  <dcterms:modified xsi:type="dcterms:W3CDTF">2019-05-14T19:22:39Z</dcterms:modified>
</cp:coreProperties>
</file>